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342" r:id="rId5"/>
    <p:sldId id="351" r:id="rId6"/>
    <p:sldId id="354" r:id="rId7"/>
    <p:sldId id="371" r:id="rId8"/>
    <p:sldId id="363" r:id="rId9"/>
    <p:sldId id="372" r:id="rId10"/>
    <p:sldId id="373" r:id="rId11"/>
    <p:sldId id="374" r:id="rId12"/>
    <p:sldId id="375" r:id="rId13"/>
    <p:sldId id="376" r:id="rId14"/>
    <p:sldId id="377" r:id="rId15"/>
    <p:sldId id="378" r:id="rId16"/>
    <p:sldId id="379" r:id="rId17"/>
    <p:sldId id="380" r:id="rId18"/>
    <p:sldId id="367" r:id="rId19"/>
    <p:sldId id="364" r:id="rId20"/>
    <p:sldId id="350" r:id="rId21"/>
  </p:sldIdLst>
  <p:sldSz cx="12192000" cy="6858000"/>
  <p:notesSz cx="6858000" cy="9144000"/>
  <p:defaultTextStyle>
    <a:defPPr rtl="0">
      <a:defRPr lang="pl-PL"/>
    </a:defPPr>
    <a:lvl1pPr marL="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5646"/>
  </p:normalViewPr>
  <p:slideViewPr>
    <p:cSldViewPr snapToGrid="0" snapToObjects="1" showGuides="1">
      <p:cViewPr varScale="1">
        <p:scale>
          <a:sx n="79" d="100"/>
          <a:sy n="79" d="100"/>
        </p:scale>
        <p:origin x="840" y="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0" d="100"/>
          <a:sy n="80" d="100"/>
        </p:scale>
        <p:origin x="398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>
            <a:extLst>
              <a:ext uri="{FF2B5EF4-FFF2-40B4-BE49-F238E27FC236}">
                <a16:creationId xmlns:a16="http://schemas.microsoft.com/office/drawing/2014/main" id="{D7371277-867B-4F79-B626-5D15310F0B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l-PL" sz="1200"/>
            </a:lvl1pPr>
          </a:lstStyle>
          <a:p>
            <a:pPr rtl="0"/>
            <a:endParaRPr lang="pl-PL"/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DD0F123B-AFBA-49F9-9E86-24F100D1F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l-PL" sz="1200"/>
            </a:lvl1pPr>
          </a:lstStyle>
          <a:p>
            <a:pPr rtl="0"/>
            <a:fld id="{1E8EB9F0-A201-434B-A612-C5CB9FA5C72A}" type="datetime1">
              <a:rPr lang="pl-PL" smtClean="0"/>
              <a:t>09.11.2024</a:t>
            </a:fld>
            <a:endParaRPr lang="pl-PL" dirty="0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6C879063-21AE-4790-85A4-50D17E2D8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l-PL" sz="1200"/>
            </a:lvl1pPr>
          </a:lstStyle>
          <a:p>
            <a:pPr rtl="0"/>
            <a:endParaRPr lang="pl-PL"/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F29F5F78-3D9C-4E5F-A866-96C1DD86F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l-PL" sz="1200"/>
            </a:lvl1pPr>
          </a:lstStyle>
          <a:p>
            <a:pPr rtl="0"/>
            <a:fld id="{463FF618-F07E-477B-AA5D-612E7A56D40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25331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l-PL" sz="1200"/>
            </a:lvl1pPr>
          </a:lstStyle>
          <a:p>
            <a:pPr rtl="0"/>
            <a:endParaRPr lang="pl-PL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l-PL" sz="1200"/>
            </a:lvl1pPr>
          </a:lstStyle>
          <a:p>
            <a:fld id="{9AC7E5A4-1191-422F-9FF9-A756E22D80B4}" type="datetime1">
              <a:rPr lang="pl-PL" smtClean="0"/>
              <a:pPr/>
              <a:t>09.11.2024</a:t>
            </a:fld>
            <a:endParaRPr lang="pl-PL" dirty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l-PL"/>
            </a:def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l-PL" sz="1200"/>
            </a:lvl1pPr>
          </a:lstStyle>
          <a:p>
            <a:pPr rtl="0"/>
            <a:endParaRPr lang="pl-PL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l-PL" sz="1200"/>
            </a:lvl1pPr>
          </a:lstStyle>
          <a:p>
            <a:pPr rtl="0"/>
            <a:fld id="{DEF75CB5-5666-5049-9AE0-38EFD385C21E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l-PL" smtClean="0"/>
              <a:t>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95291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EB11E-FCD1-4D43-7673-2E480FD4E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444481C9-FDF6-E75F-EA36-93D5BEBC4B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EB710280-CF4B-4E5D-2711-AD13E5EB84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8400130-A929-8B11-9ABA-0A807EFF70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l-PL" smtClean="0"/>
              <a:t>10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359688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37DC4D-B99F-7B1E-FFAE-BEA95C7AA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6A7585B4-AF56-9BF3-916C-1A5CE49906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4381DC92-E0DC-8BF0-B0C8-206D6F2B91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A72E988-AE1C-8274-CF32-CA27BFA2B3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l-PL" smtClean="0"/>
              <a:t>11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88063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927C7-6F98-A612-8ECB-FD7F90F7F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F8115C62-82EE-0A7E-B4B1-87B245DDDF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ACA4E255-4EA5-7DE2-D4CF-EB4B6E6006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87092306-89A0-8BA8-35FD-2042B45F94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l-PL" smtClean="0"/>
              <a:t>12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70516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79E8E-61DD-4DE7-D700-A06EEB74B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97D9FD73-0B7F-26B7-CC47-2391DB8E7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AFA679B0-965D-FFF4-CBA3-29194F42C3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2913A45-9322-27B8-FE50-A0F9F13022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l-PL" smtClean="0"/>
              <a:t>13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2837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5FB32-0E0B-C0B7-9237-5C21C726C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1EC3D193-66F7-6244-2D36-064C96BA16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95E61344-D798-6DE6-DCDD-84E5DFA009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AD3D33C-A30B-BEB4-8204-55DB27FD1A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l-PL" smtClean="0"/>
              <a:t>14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07043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21417-D80E-5A23-42A3-DCF327D2E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91397132-472B-BF9E-D105-BD5175CB7D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40220473-C89C-CEB8-68EF-B6AB39D24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1D4467B-116B-7CAC-A1D0-ADFF4D2D0F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l-PL" smtClean="0"/>
              <a:t>16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785997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DEF75CB5-5666-5049-9AE0-38EFD385C21E}" type="slidenum">
              <a:rPr lang="pl-PL" smtClean="0"/>
              <a:t>17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98932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l-PL" smtClean="0"/>
              <a:t>2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06019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F0EB8-D0B8-46FC-6D6A-0B17F8187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25F62D9F-A239-64D3-D99E-0F72A883CF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4375225E-6769-432F-5182-22806FE1B3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501E75E-1818-8A05-69A9-254FD4BD4C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l-PL" smtClean="0"/>
              <a:t>3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43117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5C9BC-0999-2971-C804-A2D2F9482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9F8F2189-E48A-014B-4EDE-834E7C37AA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1E43991C-D929-AECC-B7E1-00F2651E3B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D45039F-03F1-46CA-6A3F-DDC8AE148E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l-PL" smtClean="0"/>
              <a:t>4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07325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F14E7-EB29-0542-5CBE-A789C80A8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8CE9957A-C624-2233-4EF9-AD60C0DDC7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67F72FD2-0595-F828-7F80-4E06E345A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6D44F9C-BBFF-0E78-8DA1-B25D661859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l-PL" smtClean="0"/>
              <a:t>5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28214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1067B-A65B-E0E5-AC8A-37737B0AB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A5A3E7DC-DB43-0B82-5A66-63F320F0D6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45B61B82-22DA-82A3-E77C-3D8D63B67B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1A00290-AFF2-63C2-6045-2F15F217D7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l-PL" smtClean="0"/>
              <a:t>6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45969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5DBC7-9D9A-79D0-27BF-959BC3613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97FB7FC8-982A-D956-DBE5-F51F21DAC1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5A179DCC-D64C-B397-69A5-B6721A02DD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A0F981FC-EDE4-B08A-36AC-6EF30797FA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l-PL" smtClean="0"/>
              <a:t>7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85813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48776-409B-5654-7368-D62CD5DBB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D82E3E8D-810B-BC8E-830B-00DC3EC69D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A5B94D69-FB48-9DA6-29A1-79C96CBE16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9ACFBF5C-DE68-5326-0710-2C05D3BDDA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l-PL" smtClean="0"/>
              <a:t>8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27704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C73CC-C65C-E3A1-50DC-50E377917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0EA8ED0B-EEDB-5F43-CB69-6270D5DD94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78E8E763-78FB-4CCB-5A72-4829567A4D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A605435D-AFDE-F0F1-61B2-31AAAD1046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l-PL" smtClean="0"/>
              <a:t>9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19049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kład niestandardow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Zawartość — symbol zastępczy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Zawartość — symbol zastępczy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lang="pl-PL"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pl-PL"/>
              <a:t>Kliknij, aby edytować tytuł</a:t>
            </a:r>
          </a:p>
        </p:txBody>
      </p:sp>
      <p:sp>
        <p:nvSpPr>
          <p:cNvPr id="12" name="Podtytuł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lang="pl-PL"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Calibri Light" panose="020B0303030204020804" pitchFamily="34" charset="0"/>
              </a:defRPr>
            </a:lvl1pPr>
            <a:lvl2pPr marL="457200" indent="0" algn="ctr">
              <a:buNone/>
              <a:defRPr lang="pl-PL" sz="2000"/>
            </a:lvl2pPr>
            <a:lvl3pPr marL="914400" indent="0" algn="ctr">
              <a:buNone/>
              <a:defRPr lang="pl-PL" sz="1800"/>
            </a:lvl3pPr>
            <a:lvl4pPr marL="1371600" indent="0" algn="ctr">
              <a:buNone/>
              <a:defRPr lang="pl-PL" sz="1600"/>
            </a:lvl4pPr>
            <a:lvl5pPr marL="1828800" indent="0" algn="ctr">
              <a:buNone/>
              <a:defRPr lang="pl-PL" sz="1600"/>
            </a:lvl5pPr>
            <a:lvl6pPr marL="2286000" indent="0" algn="ctr">
              <a:buNone/>
              <a:defRPr lang="pl-PL" sz="1600"/>
            </a:lvl6pPr>
            <a:lvl7pPr marL="2743200" indent="0" algn="ctr">
              <a:buNone/>
              <a:defRPr lang="pl-PL" sz="1600"/>
            </a:lvl7pPr>
            <a:lvl8pPr marL="3200400" indent="0" algn="ctr">
              <a:buNone/>
              <a:defRPr lang="pl-PL" sz="1600"/>
            </a:lvl8pPr>
            <a:lvl9pPr marL="3657600" indent="0" algn="ctr">
              <a:buNone/>
              <a:defRPr lang="pl-PL" sz="1600"/>
            </a:lvl9pPr>
          </a:lstStyle>
          <a:p>
            <a:pPr rtl="0"/>
            <a:r>
              <a:rPr lang="pl-PL"/>
              <a:t>Kliknij, aby edytować podtytuł</a:t>
            </a:r>
          </a:p>
        </p:txBody>
      </p:sp>
      <p:sp>
        <p:nvSpPr>
          <p:cNvPr id="8" name="Tekst — symbol zastępczy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lang="pl-PL"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l-PL"/>
              <a:t>Kliknij, aby edytować styl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Układ niestandardowy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Zawartość — symbol zastępczy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Zawartość — symbol zastępczy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>
            <a:defPPr>
              <a:defRPr lang="pl-PL"/>
            </a:defPPr>
          </a:lstStyle>
          <a:p>
            <a:pPr rtl="0"/>
            <a:r>
              <a:rPr lang="pl-PL"/>
              <a:t>Kliknij, aby edytować styl tytułu</a:t>
            </a:r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dirty="0"/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dirty="0"/>
          </a:p>
        </p:txBody>
      </p:sp>
      <p:sp>
        <p:nvSpPr>
          <p:cNvPr id="21" name="Tekst — symbol zastępczy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lang="pl-PL" sz="2000"/>
            </a:lvl1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18" name="Tekst — symbol zastępczy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pl-PL"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pl-PL"/>
            </a:pPr>
            <a:r>
              <a:rPr lang="pl-PL">
                <a:solidFill>
                  <a:schemeClr val="bg1"/>
                </a:solidFill>
              </a:rPr>
              <a:t>Kliknij, aby edytować styl wzorca tekstu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pl-PL"/>
            </a:pPr>
            <a:r>
              <a:rPr lang="pl-PL">
                <a:solidFill>
                  <a:schemeClr val="bg1"/>
                </a:solidFill>
              </a:rPr>
              <a:t>Kliknij, aby edytować styl wzorca tekstu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pl-PL"/>
            </a:pPr>
            <a:r>
              <a:rPr lang="pl-PL">
                <a:solidFill>
                  <a:schemeClr val="bg1"/>
                </a:solidFill>
              </a:rPr>
              <a:t>Kliknij, aby edytować styl wzorca tekstu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pl-PL"/>
            </a:pPr>
            <a:endParaRPr lang="pl-PL" dirty="0">
              <a:solidFill>
                <a:schemeClr val="bg1"/>
              </a:solidFill>
            </a:endParaRPr>
          </a:p>
          <a:p>
            <a:pPr rtl="0"/>
            <a:endParaRPr lang="pl-PL" dirty="0">
              <a:solidFill>
                <a:schemeClr val="bg1"/>
              </a:solidFill>
            </a:endParaRPr>
          </a:p>
          <a:p>
            <a:pPr rtl="0"/>
            <a:endParaRPr lang="pl-PL" dirty="0">
              <a:solidFill>
                <a:schemeClr val="bg1"/>
              </a:solidFill>
            </a:endParaRP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topka — symbol zastępczy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l-PL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/>
              <a:t>Wyniki naukowe</a:t>
            </a:r>
          </a:p>
        </p:txBody>
      </p:sp>
      <p:sp>
        <p:nvSpPr>
          <p:cNvPr id="19" name="Numer slajdu — symbol zastępczy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l-PL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6" name="Grafika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kład niestandardowy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Obraz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Prostokąt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pl-PL" spc="0"/>
            </a:lvl1pPr>
          </a:lstStyle>
          <a:p>
            <a:pPr rtl="0"/>
            <a:r>
              <a:rPr lang="pl-PL"/>
              <a:t>Kliknij, aby edytować styl</a:t>
            </a:r>
          </a:p>
        </p:txBody>
      </p:sp>
      <p:sp>
        <p:nvSpPr>
          <p:cNvPr id="25" name="Tekst — symbol zastępczy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lang="pl-PL"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pl-PL">
                <a:solidFill>
                  <a:schemeClr val="bg1"/>
                </a:solidFill>
              </a:rPr>
              <a:t>Kliknij, aby edytować styl wzorca tekstu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 — symbol zastępczy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lang="pl-PL" sz="2000"/>
            </a:lvl1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19" name="Tekst — symbol zastępczy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pl-PL" sz="2000"/>
            </a:lvl1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21" name="Tekst — symbol zastępczy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pl-PL" sz="2000"/>
            </a:lvl1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22" name="Stopka — symbol zastępczy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l-PL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/>
              <a:t>Wyniki naukowe</a:t>
            </a:r>
          </a:p>
        </p:txBody>
      </p:sp>
      <p:sp>
        <p:nvSpPr>
          <p:cNvPr id="23" name="Numer slajdu — symbol zastępczy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l-PL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Grafika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15" name="Grafika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16" name="Grafika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Układ niestandardowy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raz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Prostokąt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pl-PL" spc="0"/>
            </a:lvl1pPr>
          </a:lstStyle>
          <a:p>
            <a:pPr rtl="0"/>
            <a:r>
              <a:rPr lang="pl-PL"/>
              <a:t>Kliknij, aby edytować styl</a:t>
            </a:r>
          </a:p>
        </p:txBody>
      </p:sp>
      <p:sp>
        <p:nvSpPr>
          <p:cNvPr id="38" name="Tekst — symbol zastępczy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lang="pl-PL" sz="2000" spc="300"/>
            </a:lvl1pPr>
          </a:lstStyle>
          <a:p>
            <a:pPr lvl="0" rtl="0"/>
            <a:r>
              <a:rPr lang="pl-PL"/>
              <a:t>Kliknij, aby edytować tekst</a:t>
            </a:r>
          </a:p>
        </p:txBody>
      </p:sp>
      <p:sp>
        <p:nvSpPr>
          <p:cNvPr id="40" name="Tekst — symbol zastępczy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lang="pl-PL" sz="2000" spc="300"/>
            </a:lvl1pPr>
          </a:lstStyle>
          <a:p>
            <a:pPr lvl="0" rtl="0"/>
            <a:r>
              <a:rPr lang="pl-PL"/>
              <a:t>Kliknij, aby edytować tekst</a:t>
            </a:r>
          </a:p>
        </p:txBody>
      </p:sp>
      <p:sp>
        <p:nvSpPr>
          <p:cNvPr id="5" name="Zawartość — symbol zastępczy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pl-PL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pl-PL" sz="1600"/>
            </a:lvl2pPr>
            <a:lvl3pPr marL="859536" indent="-283464">
              <a:defRPr lang="pl-PL" sz="1600"/>
            </a:lvl3pPr>
            <a:lvl4pPr marL="1152144">
              <a:defRPr lang="pl-PL" sz="1600"/>
            </a:lvl4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</p:txBody>
      </p:sp>
      <p:sp>
        <p:nvSpPr>
          <p:cNvPr id="19" name="Zawartość — symbol zastępczy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pl-PL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pl-PL" sz="1600"/>
            </a:lvl2pPr>
            <a:lvl3pPr marL="859536" indent="-283464">
              <a:defRPr lang="pl-PL" sz="1600"/>
            </a:lvl3pPr>
            <a:lvl4pPr marL="1152144">
              <a:defRPr lang="pl-PL" sz="1600"/>
            </a:lvl4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</p:txBody>
      </p:sp>
      <p:sp>
        <p:nvSpPr>
          <p:cNvPr id="41" name="Grafika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42" name="Grafika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44" name="Grafika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15" name="Stopka — symbol zastępczy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l-PL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/>
              <a:t>Wyniki naukowe</a:t>
            </a:r>
          </a:p>
        </p:txBody>
      </p:sp>
      <p:sp>
        <p:nvSpPr>
          <p:cNvPr id="16" name="Numer slajdu — symbol zastępczy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l-PL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8" name="Grafika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rostokąt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dirty="0"/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>
            <a:defPPr>
              <a:defRPr lang="pl-PL"/>
            </a:def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pl-PL" spc="0"/>
            </a:lvl1pPr>
          </a:lstStyle>
          <a:p>
            <a:pPr rtl="0"/>
            <a:r>
              <a:rPr lang="pl-PL"/>
              <a:t>Kliknij, aby edytować styl</a:t>
            </a:r>
          </a:p>
        </p:txBody>
      </p:sp>
      <p:sp>
        <p:nvSpPr>
          <p:cNvPr id="11" name="Grafika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13" name="Grafika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15" name="Stopka — symbol zastępczy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l-PL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/>
              <a:t>Wyniki naukowe</a:t>
            </a:r>
          </a:p>
        </p:txBody>
      </p:sp>
      <p:sp>
        <p:nvSpPr>
          <p:cNvPr id="16" name="Numer slajdu — symbol zastępczy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l-PL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7" name="Grafika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19" name="Grafika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tuł i zawartość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rostokąt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dirty="0"/>
          </a:p>
        </p:txBody>
      </p:sp>
      <p:sp>
        <p:nvSpPr>
          <p:cNvPr id="8" name="Zawartość — symbol zastępczy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pl-PL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pl-PL" b="0" i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Kliknij, aby wstawić obraz lub grafikę tutaj</a:t>
            </a:r>
            <a:endParaRPr lang="pl-PL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pl-PL" spc="0"/>
            </a:lvl1pPr>
          </a:lstStyle>
          <a:p>
            <a:pPr rtl="0"/>
            <a:r>
              <a:rPr lang="pl-PL"/>
              <a:t>Kliknij, aby edytować styl</a:t>
            </a:r>
          </a:p>
        </p:txBody>
      </p:sp>
      <p:sp>
        <p:nvSpPr>
          <p:cNvPr id="11" name="Grafika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13" name="Grafika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15" name="Stopka — symbol zastępczy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l-PL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/>
              <a:t>Wyniki naukowe</a:t>
            </a:r>
          </a:p>
        </p:txBody>
      </p:sp>
      <p:sp>
        <p:nvSpPr>
          <p:cNvPr id="16" name="Numer slajdu — symbol zastępczy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l-PL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7" name="Grafika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19" name="Grafika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Układ niestandardowy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lang="pl-PL" spc="0"/>
            </a:lvl1pPr>
          </a:lstStyle>
          <a:p>
            <a:pPr rtl="0"/>
            <a:r>
              <a:rPr lang="pl-PL"/>
              <a:t>Kliknij, aby edytować styl</a:t>
            </a:r>
          </a:p>
        </p:txBody>
      </p:sp>
      <p:sp>
        <p:nvSpPr>
          <p:cNvPr id="26" name="Zawartość — symbol zastępczy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pl-PL" sz="1800"/>
            </a:lvl1pPr>
            <a:lvl2pPr>
              <a:defRPr lang="pl-PL" sz="1600"/>
            </a:lvl2pPr>
            <a:lvl3pPr>
              <a:defRPr lang="pl-PL" sz="1400"/>
            </a:lvl3pPr>
            <a:lvl4pPr>
              <a:defRPr lang="pl-PL" sz="1200"/>
            </a:lvl4pPr>
            <a:lvl5pPr>
              <a:defRPr lang="pl-PL" sz="12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23" name="Zawartość — symbol zastępczy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pl-PL" sz="1800"/>
            </a:lvl1pPr>
            <a:lvl2pPr>
              <a:defRPr lang="pl-PL" sz="1600"/>
            </a:lvl2pPr>
            <a:lvl3pPr>
              <a:defRPr lang="pl-PL" sz="1400"/>
            </a:lvl3pPr>
            <a:lvl4pPr>
              <a:defRPr lang="pl-PL" sz="1200"/>
            </a:lvl4pPr>
            <a:lvl5pPr>
              <a:defRPr lang="pl-PL" sz="12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17" name="Zawartość — symbol zastępczy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pl-PL" sz="1800"/>
            </a:lvl1pPr>
            <a:lvl2pPr>
              <a:defRPr lang="pl-PL" sz="1600"/>
            </a:lvl2pPr>
            <a:lvl3pPr>
              <a:defRPr lang="pl-PL" sz="1400"/>
            </a:lvl3pPr>
            <a:lvl4pPr>
              <a:defRPr lang="pl-PL" sz="1200"/>
            </a:lvl4pPr>
            <a:lvl5pPr>
              <a:defRPr lang="pl-PL" sz="12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14" name="Tekst — symbol zastępczy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pl-PL"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pl-PL">
                <a:solidFill>
                  <a:schemeClr val="bg1"/>
                </a:solidFill>
              </a:rPr>
              <a:t>Kliknij, aby edytować styl wzorca tekstu</a:t>
            </a:r>
          </a:p>
        </p:txBody>
      </p:sp>
      <p:sp>
        <p:nvSpPr>
          <p:cNvPr id="24" name="Grafika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dirty="0"/>
          </a:p>
        </p:txBody>
      </p:sp>
      <p:sp>
        <p:nvSpPr>
          <p:cNvPr id="13" name="Stopka — symbol zastępczy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l-PL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/>
              <a:t>Wyniki naukowe</a:t>
            </a:r>
          </a:p>
        </p:txBody>
      </p:sp>
      <p:sp>
        <p:nvSpPr>
          <p:cNvPr id="15" name="Numer slajdu — symbol zastępczy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l-PL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6" name="Grafika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Układ niestandardowy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Obraz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Prostokąt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pl-PL" spc="0"/>
            </a:lvl1pPr>
          </a:lstStyle>
          <a:p>
            <a:pPr rtl="0"/>
            <a:r>
              <a:rPr lang="pl-PL"/>
              <a:t>Kliknij, aby edytować styl</a:t>
            </a:r>
          </a:p>
        </p:txBody>
      </p:sp>
      <p:sp>
        <p:nvSpPr>
          <p:cNvPr id="21" name="Zawartość — symbol zastępczy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pl-PL" sz="1800"/>
            </a:lvl1pPr>
            <a:lvl2pPr>
              <a:defRPr lang="pl-PL" sz="1600"/>
            </a:lvl2pPr>
            <a:lvl3pPr>
              <a:defRPr lang="pl-PL" sz="1400"/>
            </a:lvl3pPr>
            <a:lvl4pPr>
              <a:defRPr lang="pl-PL" sz="1200"/>
            </a:lvl4pPr>
            <a:lvl5pPr>
              <a:defRPr lang="pl-PL" sz="12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4" name="Obraz — symbol zastępczy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lang="pl-PL"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7" name="Grafika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9" name="Grafika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14" name="Stopka — symbol zastępczy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l-PL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/>
              <a:t>Wyniki naukowe</a:t>
            </a:r>
          </a:p>
        </p:txBody>
      </p:sp>
      <p:sp>
        <p:nvSpPr>
          <p:cNvPr id="20" name="Numer slajdu — symbol zastępczy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l-PL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6" name="Grafika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17" name="Grafika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Układ niestandardowy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Zawartość — symbol zastępczy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Zawartość — symbol zastępczy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Prostokąt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w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>
            <a:defPPr>
              <a:defRPr lang="pl-PL"/>
            </a:defPPr>
          </a:lstStyle>
          <a:p>
            <a:pPr rtl="0"/>
            <a:r>
              <a:rPr lang="pl-PL"/>
              <a:t>Kliknij, aby edytować tytuł</a:t>
            </a:r>
          </a:p>
        </p:txBody>
      </p:sp>
      <p:sp>
        <p:nvSpPr>
          <p:cNvPr id="28" name="Tekst — symbol zastępczy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pl-PL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16" name="Stopka — symbol zastępczy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l-PL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/>
              <a:t>Wyniki naukowe</a:t>
            </a:r>
          </a:p>
        </p:txBody>
      </p:sp>
      <p:sp>
        <p:nvSpPr>
          <p:cNvPr id="17" name="Numer slajdu — symbol zastępczy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l-PL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8" name="Grafika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l-PL"/>
            </a:defPPr>
          </a:lstStyle>
          <a:p>
            <a:pPr rtl="0"/>
            <a:r>
              <a:rPr lang="pl-PL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pl-PL"/>
            </a:def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pl-PL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pl-PL" dirty="0"/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pl-PL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pl-PL"/>
              <a:t>Wyniki naukowe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pl-PL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l-PL"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pl-PL"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pl-PL"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pl-PL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pl-PL"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pl-PL"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rmatica.cv.uma.es/pluginfile.php/633287/mod_resource/content/1/A2-The%20Transcriptional%20Program%20of%20Sporulation%20in%20Budding%20Yeast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analyticsvidhya.com/articles/precision-and-recall-in-machine-learning/" TargetMode="External"/><Relationship Id="rId4" Type="http://schemas.openxmlformats.org/officeDocument/2006/relationships/hyperlink" Target="https://en.wikipedia.org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hiHofi/Aprendizaje-Computaciona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Classification</a:t>
            </a:r>
            <a:endParaRPr lang="pl-PL" dirty="0"/>
          </a:p>
        </p:txBody>
      </p:sp>
      <p:sp>
        <p:nvSpPr>
          <p:cNvPr id="4" name="Podtytuł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84823" y="3558868"/>
            <a:ext cx="12191997" cy="1323440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CLASSIFICATION</a:t>
            </a:r>
          </a:p>
          <a:p>
            <a:pPr rtl="0"/>
            <a:r>
              <a:rPr lang="en-US" dirty="0"/>
              <a:t>PERFORMANCE ANALYSIS</a:t>
            </a:r>
            <a:endParaRPr lang="pl-PL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>
            <a:defPPr>
              <a:defRPr lang="pl-PL"/>
            </a:def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Tomasz Janeczko</a:t>
            </a:r>
            <a:r>
              <a:rPr lang="en-US" dirty="0"/>
              <a:t>, </a:t>
            </a:r>
            <a:r>
              <a:rPr lang="pl-PL" b="1" i="0" dirty="0">
                <a:solidFill>
                  <a:srgbClr val="E4E6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 panose="020B0502040204020203" pitchFamily="34" charset="0"/>
              </a:rPr>
              <a:t>Lukáš Hofman</a:t>
            </a:r>
            <a:endParaRPr lang="pl-P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Numer slajdu — symbol zastępczy 7">
            <a:extLst>
              <a:ext uri="{FF2B5EF4-FFF2-40B4-BE49-F238E27FC236}">
                <a16:creationId xmlns:a16="http://schemas.microsoft.com/office/drawing/2014/main" id="{BBED4BBE-1822-311C-199D-512089A49750}"/>
              </a:ext>
            </a:extLst>
          </p:cNvPr>
          <p:cNvSpPr txBox="1">
            <a:spLocks/>
          </p:cNvSpPr>
          <p:nvPr/>
        </p:nvSpPr>
        <p:spPr>
          <a:xfrm>
            <a:off x="9140971" y="6226198"/>
            <a:ext cx="2743200" cy="365125"/>
          </a:xfrm>
          <a:prstGeom prst="rect">
            <a:avLst/>
          </a:prstGeom>
        </p:spPr>
        <p:txBody>
          <a:bodyPr rtlCol="0"/>
          <a:lstStyle>
            <a:defPPr rtl="0">
              <a:defRPr lang="pl-PL"/>
            </a:defPPr>
            <a:lvl1pPr marL="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pl-PL" smtClean="0"/>
              <a:pPr/>
              <a:t>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7B510-0523-99B9-F234-55F67E01A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>
            <a:extLst>
              <a:ext uri="{FF2B5EF4-FFF2-40B4-BE49-F238E27FC236}">
                <a16:creationId xmlns:a16="http://schemas.microsoft.com/office/drawing/2014/main" id="{E15BB91B-2B9E-3893-E709-ED81D546C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 anchor="ctr">
            <a:normAutofit/>
          </a:bodyPr>
          <a:lstStyle>
            <a:defPPr>
              <a:defRPr lang="pl-PL"/>
            </a:defPPr>
          </a:lstStyle>
          <a:p>
            <a:pPr rtl="0"/>
            <a:r>
              <a:rPr lang="en-US" dirty="0"/>
              <a:t>Analysis by performance</a:t>
            </a:r>
            <a:endParaRPr lang="pl-PL" b="1" dirty="0"/>
          </a:p>
        </p:txBody>
      </p:sp>
      <p:sp>
        <p:nvSpPr>
          <p:cNvPr id="11" name="Numer slajdu — symbol zastępczy 7">
            <a:extLst>
              <a:ext uri="{FF2B5EF4-FFF2-40B4-BE49-F238E27FC236}">
                <a16:creationId xmlns:a16="http://schemas.microsoft.com/office/drawing/2014/main" id="{C3241B1C-9662-8360-9FE0-F9A59BC0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fld id="{FE024F78-56A6-7740-B68D-8D4D026EDF3F}" type="slidenum">
              <a:rPr lang="pl-PL" smtClean="0"/>
              <a:pPr rtl="0"/>
              <a:t>10</a:t>
            </a:fld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FACD8CA6-CC71-C0AB-3B03-42E083BE6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775" y="1905519"/>
            <a:ext cx="10040751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49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68C32-08F5-F132-5F4B-D027F229D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>
            <a:extLst>
              <a:ext uri="{FF2B5EF4-FFF2-40B4-BE49-F238E27FC236}">
                <a16:creationId xmlns:a16="http://schemas.microsoft.com/office/drawing/2014/main" id="{93F99A27-3A6C-82D1-BF6B-478D428D7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 anchor="ctr">
            <a:normAutofit/>
          </a:bodyPr>
          <a:lstStyle>
            <a:defPPr>
              <a:defRPr lang="pl-PL"/>
            </a:defPPr>
          </a:lstStyle>
          <a:p>
            <a:pPr rtl="0"/>
            <a:r>
              <a:rPr lang="en-US" dirty="0"/>
              <a:t>Analysis by performance - cont.</a:t>
            </a:r>
            <a:endParaRPr lang="pl-PL" b="1" dirty="0"/>
          </a:p>
        </p:txBody>
      </p:sp>
      <p:sp>
        <p:nvSpPr>
          <p:cNvPr id="11" name="Numer slajdu — symbol zastępczy 7">
            <a:extLst>
              <a:ext uri="{FF2B5EF4-FFF2-40B4-BE49-F238E27FC236}">
                <a16:creationId xmlns:a16="http://schemas.microsoft.com/office/drawing/2014/main" id="{F76B52B4-73E2-D594-2837-256E888B9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fld id="{FE024F78-56A6-7740-B68D-8D4D026EDF3F}" type="slidenum">
              <a:rPr lang="pl-PL" smtClean="0"/>
              <a:pPr rtl="0"/>
              <a:t>11</a:t>
            </a:fld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9110FE7-FA86-8345-1CB6-96F718C0E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617" y="1757861"/>
            <a:ext cx="9793067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18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F58F7-CDAA-3536-E592-33CAD3A43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>
            <a:extLst>
              <a:ext uri="{FF2B5EF4-FFF2-40B4-BE49-F238E27FC236}">
                <a16:creationId xmlns:a16="http://schemas.microsoft.com/office/drawing/2014/main" id="{61F85BC4-5E86-7D8D-7705-E8224143F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 anchor="ctr">
            <a:normAutofit/>
          </a:bodyPr>
          <a:lstStyle>
            <a:defPPr>
              <a:defRPr lang="pl-PL"/>
            </a:defPPr>
          </a:lstStyle>
          <a:p>
            <a:pPr rtl="0"/>
            <a:r>
              <a:rPr lang="en-US" dirty="0"/>
              <a:t>Graph – FN against FP</a:t>
            </a:r>
            <a:endParaRPr lang="pl-PL" b="1" dirty="0"/>
          </a:p>
        </p:txBody>
      </p:sp>
      <p:sp>
        <p:nvSpPr>
          <p:cNvPr id="11" name="Numer slajdu — symbol zastępczy 7">
            <a:extLst>
              <a:ext uri="{FF2B5EF4-FFF2-40B4-BE49-F238E27FC236}">
                <a16:creationId xmlns:a16="http://schemas.microsoft.com/office/drawing/2014/main" id="{BA2BDCB5-087F-D795-66AD-DC87AE838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fld id="{FE024F78-56A6-7740-B68D-8D4D026EDF3F}" type="slidenum">
              <a:rPr lang="pl-PL" smtClean="0"/>
              <a:pPr rtl="0"/>
              <a:t>12</a:t>
            </a:fld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58BA23C-5F1B-21A1-80D7-0BA6BD7A74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934" r="-3402"/>
          <a:stretch/>
        </p:blipFill>
        <p:spPr>
          <a:xfrm>
            <a:off x="625811" y="1439277"/>
            <a:ext cx="4422844" cy="3911655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8105F5F1-8E99-536B-64BA-FC3E53FC7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443" y="1433964"/>
            <a:ext cx="5009746" cy="3916968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EA365965-49AE-0B08-75DE-51A5DDB21D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0147" y="5443390"/>
            <a:ext cx="8351705" cy="104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41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952A1-523C-6074-C323-3D5A088BD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>
            <a:extLst>
              <a:ext uri="{FF2B5EF4-FFF2-40B4-BE49-F238E27FC236}">
                <a16:creationId xmlns:a16="http://schemas.microsoft.com/office/drawing/2014/main" id="{FD06CDEB-1961-43E6-33AD-45B66A8E3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 anchor="ctr">
            <a:normAutofit/>
          </a:bodyPr>
          <a:lstStyle>
            <a:defPPr>
              <a:defRPr lang="pl-PL"/>
            </a:defPPr>
          </a:lstStyle>
          <a:p>
            <a:pPr rtl="0"/>
            <a:r>
              <a:rPr lang="en-US" dirty="0"/>
              <a:t>Graph – PR against RC</a:t>
            </a:r>
            <a:endParaRPr lang="pl-PL" b="1" dirty="0"/>
          </a:p>
        </p:txBody>
      </p:sp>
      <p:sp>
        <p:nvSpPr>
          <p:cNvPr id="11" name="Numer slajdu — symbol zastępczy 7">
            <a:extLst>
              <a:ext uri="{FF2B5EF4-FFF2-40B4-BE49-F238E27FC236}">
                <a16:creationId xmlns:a16="http://schemas.microsoft.com/office/drawing/2014/main" id="{156A4341-FCE0-F1D8-9409-38FE8EF98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fld id="{FE024F78-56A6-7740-B68D-8D4D026EDF3F}" type="slidenum">
              <a:rPr lang="pl-PL" smtClean="0"/>
              <a:pPr rtl="0"/>
              <a:t>13</a:t>
            </a:fld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51F15AB-E1FD-EE15-1579-B808CA4DB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95" y="1489016"/>
            <a:ext cx="5361408" cy="3879967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A9CBC391-DC52-897A-A587-39E127F8C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434" y="1489016"/>
            <a:ext cx="4982471" cy="3879967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65734B9B-98CA-48A0-1DFF-13FA92D9DD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595" y="5577641"/>
            <a:ext cx="7517111" cy="91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36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F7AA4-2F09-86B5-2798-47819FEDF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>
            <a:extLst>
              <a:ext uri="{FF2B5EF4-FFF2-40B4-BE49-F238E27FC236}">
                <a16:creationId xmlns:a16="http://schemas.microsoft.com/office/drawing/2014/main" id="{430F1940-BF9A-66CD-E100-C1AF05BA4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 anchor="ctr">
            <a:normAutofit/>
          </a:bodyPr>
          <a:lstStyle>
            <a:defPPr>
              <a:defRPr lang="pl-PL"/>
            </a:defPPr>
          </a:lstStyle>
          <a:p>
            <a:pPr rtl="0"/>
            <a:r>
              <a:rPr lang="en-US" dirty="0"/>
              <a:t>Graph – ACC against Fm</a:t>
            </a:r>
            <a:endParaRPr lang="pl-PL" b="1" dirty="0"/>
          </a:p>
        </p:txBody>
      </p:sp>
      <p:sp>
        <p:nvSpPr>
          <p:cNvPr id="11" name="Numer slajdu — symbol zastępczy 7">
            <a:extLst>
              <a:ext uri="{FF2B5EF4-FFF2-40B4-BE49-F238E27FC236}">
                <a16:creationId xmlns:a16="http://schemas.microsoft.com/office/drawing/2014/main" id="{FF61A9C2-553E-0535-D9A4-7DC273435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fld id="{FE024F78-56A6-7740-B68D-8D4D026EDF3F}" type="slidenum">
              <a:rPr lang="pl-PL" smtClean="0"/>
              <a:pPr rtl="0"/>
              <a:t>14</a:t>
            </a:fld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EB24DD6-5EA7-337E-BFB3-579DF2104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06" y="1435761"/>
            <a:ext cx="5598294" cy="3986477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E0E2F1D5-00D9-E48D-D602-C0A769986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340" y="1435760"/>
            <a:ext cx="5051954" cy="3986477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F51DF6FC-0106-A477-2E29-2659DD1CB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1571" y="5586308"/>
            <a:ext cx="6811159" cy="90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76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71DFFAD-ACE0-4830-638F-2DED3E4E6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20FC956-9DFE-BE4A-1733-23E4F02FC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l-PL"/>
              <a:t>Wyniki naukowe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0F2708D-C34B-F233-F804-69C1DDC66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pl-PL" smtClean="0"/>
              <a:pPr rtl="0"/>
              <a:t>15</a:t>
            </a:fld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7CECF4D4-6B27-425C-7460-82762D499646}"/>
              </a:ext>
            </a:extLst>
          </p:cNvPr>
          <p:cNvSpPr txBox="1"/>
          <p:nvPr/>
        </p:nvSpPr>
        <p:spPr>
          <a:xfrm>
            <a:off x="1254563" y="1997839"/>
            <a:ext cx="97051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Best method (?)</a:t>
            </a:r>
            <a:r>
              <a:rPr lang="pl-PL" b="1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: </a:t>
            </a:r>
            <a:endParaRPr lang="en-US" b="1" dirty="0">
              <a:solidFill>
                <a:schemeClr val="bg1"/>
              </a:solidFill>
              <a:latin typeface="Arial Nova" panose="020B0504020202020204" pitchFamily="34" charset="0"/>
              <a:cs typeface="Biome" panose="020B05030302040208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Method B stands out as the overall best performer, effectively balancing various metrics. It boasts the highest F-measure (0.52), indicating a strong compromise between precision (0.39) and recall (0.8). Additionally, it achieves a respectable accuracy of 0.85. This balanced performance makes Method B a solid choice, capable of accurately identifying positives while minimizing false positives.</a:t>
            </a:r>
          </a:p>
          <a:p>
            <a:r>
              <a:rPr lang="en-US" b="1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D</a:t>
            </a:r>
            <a:r>
              <a:rPr lang="pl-PL" b="1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ependence on factors: </a:t>
            </a:r>
            <a:endParaRPr lang="en-US" b="1" dirty="0">
              <a:solidFill>
                <a:schemeClr val="bg1"/>
              </a:solidFill>
              <a:latin typeface="Arial Nova" panose="020B0504020202020204" pitchFamily="34" charset="0"/>
              <a:cs typeface="Biome" panose="020B05030302040208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The optimal method ultimately hinges on specific objectives. If absolute certainty in positive predictions is paramount, even at the cost of missing some true positives, Method C might be a more suitable option.</a:t>
            </a:r>
          </a:p>
        </p:txBody>
      </p:sp>
    </p:spTree>
    <p:extLst>
      <p:ext uri="{BB962C8B-B14F-4D97-AF65-F5344CB8AC3E}">
        <p14:creationId xmlns:p14="http://schemas.microsoft.com/office/powerpoint/2010/main" val="2253504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F0154-BF80-64FB-C396-119C2AC54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EFBBB8-EF15-5674-DE8A-CB6B16EE5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Used sources</a:t>
            </a:r>
            <a:endParaRPr lang="pl-PL" dirty="0"/>
          </a:p>
        </p:txBody>
      </p:sp>
      <p:sp>
        <p:nvSpPr>
          <p:cNvPr id="12" name="Numer slajdu — symbol zastępczy 11">
            <a:extLst>
              <a:ext uri="{FF2B5EF4-FFF2-40B4-BE49-F238E27FC236}">
                <a16:creationId xmlns:a16="http://schemas.microsoft.com/office/drawing/2014/main" id="{5D25EB4E-6E0A-9802-CF0F-730EBC72E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FE024F78-56A6-7740-B68D-8D4D026EDF3F}" type="slidenum">
              <a:rPr lang="pl-PL" smtClean="0"/>
              <a:pPr rtl="0"/>
              <a:t>16</a:t>
            </a:fld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DF83E53-5891-4D7E-DFD5-4E313EF5DD2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8200" y="1690689"/>
            <a:ext cx="10515600" cy="4499982"/>
          </a:xfrm>
        </p:spPr>
        <p:txBody>
          <a:bodyPr/>
          <a:lstStyle/>
          <a:p>
            <a:pPr marL="285750" indent="-285750" algn="l">
              <a:buFontTx/>
              <a:buChar char="-"/>
            </a:pPr>
            <a:r>
              <a:rPr lang="en-US" dirty="0"/>
              <a:t>Slides from Lecture </a:t>
            </a:r>
          </a:p>
          <a:p>
            <a:pPr marL="285750" indent="-285750" algn="l">
              <a:buFontTx/>
              <a:buChar char="-"/>
            </a:pPr>
            <a:r>
              <a:rPr lang="en-US" dirty="0">
                <a:hlinkClick r:id="rId3"/>
              </a:rPr>
              <a:t>https://informatica.cv.uma.es/pluginfile.php/654399/mod_resource/content/0/pract%202%20classification.pdf</a:t>
            </a:r>
          </a:p>
          <a:p>
            <a:pPr marL="285750" indent="-285750" algn="l">
              <a:buFontTx/>
              <a:buChar char="-"/>
            </a:pPr>
            <a:r>
              <a:rPr lang="en-US" dirty="0">
                <a:hlinkClick r:id="rId4"/>
              </a:rPr>
              <a:t>https://en.wikipedia.org/</a:t>
            </a:r>
            <a:endParaRPr lang="en-US" dirty="0"/>
          </a:p>
          <a:p>
            <a:pPr marL="285750" indent="-285750" algn="l">
              <a:buFontTx/>
              <a:buChar char="-"/>
            </a:pPr>
            <a:r>
              <a:rPr lang="en-US" dirty="0">
                <a:hlinkClick r:id="rId5"/>
              </a:rPr>
              <a:t>https://www.analyticsvidhya.com/articles/precision-and-recall-in-machine-learning/</a:t>
            </a:r>
            <a:endParaRPr lang="en-US" dirty="0"/>
          </a:p>
          <a:p>
            <a:pPr marL="285750" indent="-285750" algn="l">
              <a:buFontTx/>
              <a:buChar char="-"/>
            </a:pPr>
            <a:endParaRPr lang="en-US" dirty="0"/>
          </a:p>
          <a:p>
            <a:pPr marL="285750" indent="-285750" algn="l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84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371" y="982133"/>
            <a:ext cx="3767257" cy="1939489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Thank you for your attention</a:t>
            </a:r>
            <a:endParaRPr lang="pl-PL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pl-PL"/>
            </a:defPPr>
          </a:lstStyle>
          <a:p>
            <a:r>
              <a:rPr lang="en-US" dirty="0"/>
              <a:t>Co-authors: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Tomasz Janeczko</a:t>
            </a:r>
            <a:r>
              <a:rPr lang="en-US" dirty="0"/>
              <a:t>, </a:t>
            </a:r>
            <a:r>
              <a:rPr lang="pl-PL" b="1" i="0" dirty="0">
                <a:solidFill>
                  <a:srgbClr val="E4E6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 panose="020B0502040204020203" pitchFamily="34" charset="0"/>
              </a:rPr>
              <a:t>Lukáš Hofman</a:t>
            </a:r>
            <a:endParaRPr lang="pl-P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rtl="0"/>
            <a:r>
              <a:rPr lang="en-US" dirty="0">
                <a:hlinkClick r:id="rId3"/>
              </a:rPr>
              <a:t>https://github.com/LuhiHofi/Aprendizaje-Computacional</a:t>
            </a:r>
            <a:endParaRPr lang="en-US" dirty="0"/>
          </a:p>
          <a:p>
            <a:pPr rtl="0"/>
            <a:r>
              <a:rPr lang="en-US" dirty="0"/>
              <a:t>Lab 2A Task</a:t>
            </a:r>
          </a:p>
          <a:p>
            <a:pPr rtl="0"/>
            <a:r>
              <a:rPr lang="pl-PL" dirty="0"/>
              <a:t>Aprendizaje Computacional</a:t>
            </a:r>
            <a:r>
              <a:rPr lang="en-US" dirty="0"/>
              <a:t> (2024-25)</a:t>
            </a:r>
          </a:p>
          <a:p>
            <a:pPr rtl="0"/>
            <a:r>
              <a:rPr lang="en-US" dirty="0"/>
              <a:t>Universidad de Málaga</a:t>
            </a:r>
          </a:p>
        </p:txBody>
      </p:sp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8CE2A5A3-7F4E-23A2-DAD7-C562FEDB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A free PowerPoint template was used</a:t>
            </a:r>
            <a:endParaRPr lang="pl-PL" dirty="0"/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FE024F78-56A6-7740-B68D-8D4D026EDF3F}" type="slidenum">
              <a:rPr lang="pl-PL" smtClean="0"/>
              <a:pPr rtl="0"/>
              <a:t>17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Problem</a:t>
            </a:r>
            <a:endParaRPr lang="pl-PL" dirty="0"/>
          </a:p>
        </p:txBody>
      </p:sp>
      <p:sp>
        <p:nvSpPr>
          <p:cNvPr id="4" name="Tekst — symbol zastępczy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2574458"/>
          </a:xfrm>
        </p:spPr>
        <p:txBody>
          <a:bodyPr rtlCol="0"/>
          <a:lstStyle>
            <a:defPPr>
              <a:defRPr lang="pl-PL"/>
            </a:defPPr>
          </a:lstStyle>
          <a:p>
            <a:r>
              <a:rPr lang="en-US" dirty="0"/>
              <a:t>One of the most important tasks in machine learning is classification, and a model trained to recognize label data points using features. The five different classification methods are analyzed in this project.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3" y="4620611"/>
            <a:ext cx="6888665" cy="1597062"/>
          </a:xfrm>
        </p:spPr>
        <p:txBody>
          <a:bodyPr rtlCol="0"/>
          <a:lstStyle>
            <a:defPPr>
              <a:defRPr lang="pl-PL"/>
            </a:defPPr>
          </a:lstStyle>
          <a:p>
            <a:r>
              <a:rPr lang="en-US" dirty="0"/>
              <a:t>In this study, our goal is to find the best-suited method by comparing Precision, Recall, Specificity, </a:t>
            </a:r>
            <a:r>
              <a:rPr lang="pl-PL" dirty="0"/>
              <a:t>False Negative Rate</a:t>
            </a:r>
            <a:r>
              <a:rPr lang="en-US" dirty="0"/>
              <a:t>, </a:t>
            </a:r>
            <a:r>
              <a:rPr lang="pl-PL" dirty="0"/>
              <a:t>False Positive Rate</a:t>
            </a:r>
            <a:r>
              <a:rPr lang="en-US" dirty="0"/>
              <a:t>, Accuracy, </a:t>
            </a:r>
            <a:r>
              <a:rPr lang="pl-PL" dirty="0"/>
              <a:t>Spatial Accuracy</a:t>
            </a:r>
            <a:r>
              <a:rPr lang="en-US" dirty="0"/>
              <a:t> and </a:t>
            </a:r>
            <a:r>
              <a:rPr lang="pl-PL" dirty="0"/>
              <a:t>F-measure</a:t>
            </a:r>
            <a:r>
              <a:rPr lang="en-US" dirty="0"/>
              <a:t> providing insight into each model’s strengths and weaknesses.</a:t>
            </a:r>
          </a:p>
        </p:txBody>
      </p:sp>
      <p:sp>
        <p:nvSpPr>
          <p:cNvPr id="18" name="Numer slajdu — symbol zastępczy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FE024F78-56A6-7740-B68D-8D4D026EDF3F}" type="slidenum">
              <a:rPr lang="pl-PL" smtClean="0"/>
              <a:pPr/>
              <a:t>2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25B3C-BD1E-BF9D-D973-543344900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6DC592E-D7B3-ABBB-FDE3-602DB549C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Our dataset</a:t>
            </a:r>
            <a:endParaRPr lang="pl-PL" dirty="0"/>
          </a:p>
        </p:txBody>
      </p:sp>
      <p:sp>
        <p:nvSpPr>
          <p:cNvPr id="4" name="Tekst — symbol zastępczy 3">
            <a:extLst>
              <a:ext uri="{FF2B5EF4-FFF2-40B4-BE49-F238E27FC236}">
                <a16:creationId xmlns:a16="http://schemas.microsoft.com/office/drawing/2014/main" id="{6E4C6302-BDCD-57D0-E098-D2EEF9FB5A4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41844" y="2530838"/>
            <a:ext cx="6888665" cy="667604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We use the provided dataset from pdf</a:t>
            </a:r>
            <a:endParaRPr lang="pl-PL" dirty="0"/>
          </a:p>
          <a:p>
            <a:pPr rtl="0"/>
            <a:endParaRPr lang="pl-PL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5AF34231-0A01-B617-039B-6CF1A2B2297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41844" y="2980695"/>
            <a:ext cx="6888665" cy="3763028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sz="1500" dirty="0"/>
              <a:t>5 columns:   </a:t>
            </a:r>
            <a:r>
              <a:rPr lang="en-US" sz="1500" b="1" i="1" dirty="0"/>
              <a:t>Method</a:t>
            </a:r>
            <a:r>
              <a:rPr lang="en-US" sz="1500" dirty="0"/>
              <a:t>   </a:t>
            </a:r>
            <a:r>
              <a:rPr lang="en-US" sz="1500" b="1" i="1" dirty="0"/>
              <a:t>TP</a:t>
            </a:r>
            <a:r>
              <a:rPr lang="en-US" sz="1500" dirty="0"/>
              <a:t>   </a:t>
            </a:r>
            <a:r>
              <a:rPr lang="en-US" sz="1500" b="1" i="1" dirty="0"/>
              <a:t>FP</a:t>
            </a:r>
            <a:r>
              <a:rPr lang="en-US" sz="1500" dirty="0"/>
              <a:t>   </a:t>
            </a:r>
            <a:r>
              <a:rPr lang="en-US" sz="1500" b="1" i="1" dirty="0"/>
              <a:t>FN</a:t>
            </a:r>
            <a:r>
              <a:rPr lang="en-US" sz="1500" dirty="0"/>
              <a:t>   </a:t>
            </a:r>
            <a:r>
              <a:rPr lang="en-US" sz="1500" b="1" i="1" dirty="0"/>
              <a:t>TN</a:t>
            </a:r>
            <a:r>
              <a:rPr lang="en-US" sz="1500" dirty="0"/>
              <a:t> </a:t>
            </a:r>
          </a:p>
          <a:p>
            <a:pPr marL="0" indent="0" rtl="0">
              <a:buNone/>
            </a:pPr>
            <a:r>
              <a:rPr lang="en-US" sz="1500" dirty="0"/>
              <a:t>	- </a:t>
            </a:r>
            <a:r>
              <a:rPr lang="en-US" sz="1500" i="1" dirty="0"/>
              <a:t>TP</a:t>
            </a:r>
            <a:r>
              <a:rPr lang="en-US" sz="1500" dirty="0"/>
              <a:t> – True Positives</a:t>
            </a:r>
          </a:p>
          <a:p>
            <a:pPr marL="0" indent="0" rtl="0">
              <a:buNone/>
            </a:pPr>
            <a:r>
              <a:rPr lang="en-US" sz="1500" dirty="0"/>
              <a:t>	- </a:t>
            </a:r>
            <a:r>
              <a:rPr lang="en-US" sz="1500" i="1" dirty="0"/>
              <a:t>FP</a:t>
            </a:r>
            <a:r>
              <a:rPr lang="en-US" sz="1500" dirty="0"/>
              <a:t> – False Positives</a:t>
            </a:r>
          </a:p>
          <a:p>
            <a:pPr marL="0" indent="0" rtl="0">
              <a:buNone/>
            </a:pPr>
            <a:r>
              <a:rPr lang="en-US" sz="1500" dirty="0"/>
              <a:t>	- </a:t>
            </a:r>
            <a:r>
              <a:rPr lang="en-US" sz="1500" i="1" dirty="0"/>
              <a:t>FN</a:t>
            </a:r>
            <a:r>
              <a:rPr lang="en-US" sz="1500" dirty="0"/>
              <a:t> – False Negatives</a:t>
            </a:r>
          </a:p>
          <a:p>
            <a:pPr marL="0" indent="0" rtl="0">
              <a:buNone/>
            </a:pPr>
            <a:r>
              <a:rPr lang="en-US" sz="1500" dirty="0"/>
              <a:t>	- </a:t>
            </a:r>
            <a:r>
              <a:rPr lang="en-US" sz="1500" i="1" dirty="0"/>
              <a:t>TN</a:t>
            </a:r>
            <a:r>
              <a:rPr lang="en-US" sz="1500" dirty="0"/>
              <a:t> – True Negatives</a:t>
            </a:r>
            <a:endParaRPr lang="pl-PL" sz="1500" dirty="0"/>
          </a:p>
          <a:p>
            <a:pPr rtl="0"/>
            <a:r>
              <a:rPr lang="en-US" sz="1500" dirty="0"/>
              <a:t>5 Methods: A, B, C, D and E</a:t>
            </a:r>
          </a:p>
          <a:p>
            <a:pPr rtl="0"/>
            <a:r>
              <a:rPr lang="en-US" sz="1500" dirty="0"/>
              <a:t>Number of Samples: 1000</a:t>
            </a:r>
          </a:p>
          <a:p>
            <a:pPr rtl="0"/>
            <a:r>
              <a:rPr lang="en-US" sz="1500" dirty="0"/>
              <a:t>Imbalanced data – only 10% are positives</a:t>
            </a:r>
          </a:p>
          <a:p>
            <a:pPr marL="0" indent="0" rtl="0">
              <a:buNone/>
            </a:pPr>
            <a:endParaRPr lang="pl-PL" dirty="0"/>
          </a:p>
          <a:p>
            <a:pPr rtl="0"/>
            <a:endParaRPr lang="pl-PL" dirty="0"/>
          </a:p>
        </p:txBody>
      </p:sp>
      <p:sp>
        <p:nvSpPr>
          <p:cNvPr id="7" name="Numer slajdu — symbol zastępczy 7">
            <a:extLst>
              <a:ext uri="{FF2B5EF4-FFF2-40B4-BE49-F238E27FC236}">
                <a16:creationId xmlns:a16="http://schemas.microsoft.com/office/drawing/2014/main" id="{020205AD-03FF-DDBE-CBC9-65C5AC046BFE}"/>
              </a:ext>
            </a:extLst>
          </p:cNvPr>
          <p:cNvSpPr txBox="1">
            <a:spLocks/>
          </p:cNvSpPr>
          <p:nvPr/>
        </p:nvSpPr>
        <p:spPr>
          <a:xfrm>
            <a:off x="9293371" y="637859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pl-PL"/>
            </a:defPPr>
            <a:lvl1pPr marL="0" algn="r" defTabSz="914400" rtl="0" eaLnBrk="1" latinLnBrk="0" hangingPunct="1">
              <a:defRPr lang="pl-PL"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pl-PL" smtClean="0"/>
              <a:pPr/>
              <a:t>3</a:t>
            </a:fld>
            <a:endParaRPr lang="pl-PL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493FA939-A915-8D22-F2E4-FCB71FF30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315" y="4277233"/>
            <a:ext cx="7464664" cy="181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13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366A5-AC28-C63A-747A-13C3EB78F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>
            <a:extLst>
              <a:ext uri="{FF2B5EF4-FFF2-40B4-BE49-F238E27FC236}">
                <a16:creationId xmlns:a16="http://schemas.microsoft.com/office/drawing/2014/main" id="{B945936D-1CE2-DBC4-449D-534DF29B7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 anchor="ctr">
            <a:normAutofit/>
          </a:bodyPr>
          <a:lstStyle>
            <a:defPPr>
              <a:defRPr lang="pl-PL"/>
            </a:defPPr>
          </a:lstStyle>
          <a:p>
            <a:pPr rtl="0"/>
            <a:r>
              <a:rPr lang="en-US" dirty="0"/>
              <a:t>Creation of data</a:t>
            </a:r>
            <a:endParaRPr lang="pl-PL" b="1" dirty="0"/>
          </a:p>
        </p:txBody>
      </p:sp>
      <p:sp>
        <p:nvSpPr>
          <p:cNvPr id="11" name="Numer slajdu — symbol zastępczy 7">
            <a:extLst>
              <a:ext uri="{FF2B5EF4-FFF2-40B4-BE49-F238E27FC236}">
                <a16:creationId xmlns:a16="http://schemas.microsoft.com/office/drawing/2014/main" id="{F2DE71B1-7C62-F0E9-C869-A41C1AB3C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fld id="{FE024F78-56A6-7740-B68D-8D4D026EDF3F}" type="slidenum">
              <a:rPr lang="pl-PL" smtClean="0"/>
              <a:pPr rtl="0"/>
              <a:t>4</a:t>
            </a:fld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CC934D6-CA35-0BCB-9F40-DA5516968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719" y="2181722"/>
            <a:ext cx="5532622" cy="337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79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7D4A6-A256-D208-1D8A-9C9E55151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72F72E-4A3A-8CA8-9686-0270A834E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Used metrics</a:t>
            </a:r>
            <a:endParaRPr lang="pl-PL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52BD61AE-D9D2-1600-BC68-5EA9920C78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0" y="2344366"/>
            <a:ext cx="8764621" cy="4513634"/>
          </a:xfrm>
        </p:spPr>
        <p:txBody>
          <a:bodyPr rtlCol="0"/>
          <a:lstStyle>
            <a:defPPr>
              <a:defRPr lang="pl-PL"/>
            </a:defPPr>
          </a:lstStyle>
          <a:p>
            <a:pPr marL="0" indent="0">
              <a:buNone/>
            </a:pPr>
            <a:r>
              <a:rPr lang="en-US" dirty="0"/>
              <a:t>In our project, we have used </a:t>
            </a:r>
            <a:r>
              <a:rPr lang="en-US" b="1" i="1" dirty="0"/>
              <a:t>8</a:t>
            </a:r>
            <a:r>
              <a:rPr lang="en-US" dirty="0"/>
              <a:t> different metrics:</a:t>
            </a:r>
          </a:p>
          <a:p>
            <a:pPr>
              <a:buFontTx/>
              <a:buChar char="-"/>
            </a:pPr>
            <a:r>
              <a:rPr lang="en-US" b="1" dirty="0"/>
              <a:t>Precision (PR)</a:t>
            </a:r>
            <a:r>
              <a:rPr lang="en-US" dirty="0"/>
              <a:t>: Accuracy of positive predictions</a:t>
            </a:r>
          </a:p>
          <a:p>
            <a:pPr>
              <a:buFontTx/>
              <a:buChar char="-"/>
            </a:pPr>
            <a:r>
              <a:rPr lang="en-US" b="1" dirty="0"/>
              <a:t>Recall (RC)</a:t>
            </a:r>
            <a:r>
              <a:rPr lang="en-US" dirty="0"/>
              <a:t>: Ability to capture true positives</a:t>
            </a:r>
          </a:p>
          <a:p>
            <a:pPr>
              <a:buFontTx/>
              <a:buChar char="-"/>
            </a:pPr>
            <a:r>
              <a:rPr lang="en-US" b="1" dirty="0"/>
              <a:t>Specificity (SP)</a:t>
            </a:r>
            <a:r>
              <a:rPr lang="en-US" dirty="0"/>
              <a:t>: Correct negative identification</a:t>
            </a:r>
          </a:p>
          <a:p>
            <a:pPr>
              <a:buFontTx/>
              <a:buChar char="-"/>
            </a:pPr>
            <a:r>
              <a:rPr lang="pl-PL" b="1" dirty="0"/>
              <a:t>False Negative Rate (FNR)</a:t>
            </a:r>
            <a:r>
              <a:rPr lang="en-US" b="1" dirty="0"/>
              <a:t>: </a:t>
            </a:r>
            <a:r>
              <a:rPr lang="en-US" dirty="0"/>
              <a:t>Proportion of actual positives missed by the method</a:t>
            </a:r>
          </a:p>
          <a:p>
            <a:pPr>
              <a:buFontTx/>
              <a:buChar char="-"/>
            </a:pPr>
            <a:r>
              <a:rPr lang="pl-PL" b="1" dirty="0"/>
              <a:t>False Positive Rate (FPR)</a:t>
            </a:r>
            <a:r>
              <a:rPr lang="en-US" b="1" dirty="0"/>
              <a:t>: </a:t>
            </a:r>
            <a:r>
              <a:rPr lang="en-US" dirty="0"/>
              <a:t>Proportion of actual negatives incorrectly identified as positives</a:t>
            </a:r>
          </a:p>
          <a:p>
            <a:pPr>
              <a:buFontTx/>
              <a:buChar char="-"/>
            </a:pPr>
            <a:r>
              <a:rPr lang="en-US" b="1" dirty="0"/>
              <a:t>Accuracy (ACC)</a:t>
            </a:r>
            <a:r>
              <a:rPr lang="en-US" dirty="0"/>
              <a:t>: Overall correctness of predictions</a:t>
            </a:r>
          </a:p>
          <a:p>
            <a:pPr>
              <a:buFontTx/>
              <a:buChar char="-"/>
            </a:pPr>
            <a:r>
              <a:rPr lang="en-US" b="1" dirty="0"/>
              <a:t>Spatial Accuracy (S)</a:t>
            </a:r>
            <a:r>
              <a:rPr lang="en-US" dirty="0"/>
              <a:t>: Focused positive identification accuracy</a:t>
            </a:r>
          </a:p>
          <a:p>
            <a:pPr>
              <a:buFontTx/>
              <a:buChar char="-"/>
            </a:pPr>
            <a:r>
              <a:rPr lang="en-US" b="1" dirty="0"/>
              <a:t>F-measure (Fm)</a:t>
            </a:r>
            <a:r>
              <a:rPr lang="en-US" dirty="0"/>
              <a:t>: Balance between precision and recall</a:t>
            </a:r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18" name="Numer slajdu — symbol zastępczy 17">
            <a:extLst>
              <a:ext uri="{FF2B5EF4-FFF2-40B4-BE49-F238E27FC236}">
                <a16:creationId xmlns:a16="http://schemas.microsoft.com/office/drawing/2014/main" id="{D03029A2-53C6-F800-2287-A70E9E47D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FE024F78-56A6-7740-B68D-8D4D026EDF3F}" type="slidenum">
              <a:rPr lang="pl-PL" smtClean="0"/>
              <a:pPr rtl="0"/>
              <a:t>5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02140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40C6D-F6F0-3660-5152-982ED3A19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>
            <a:extLst>
              <a:ext uri="{FF2B5EF4-FFF2-40B4-BE49-F238E27FC236}">
                <a16:creationId xmlns:a16="http://schemas.microsoft.com/office/drawing/2014/main" id="{4FF201B7-CC0F-9E78-376C-01FA8C9A1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 anchor="ctr">
            <a:normAutofit/>
          </a:bodyPr>
          <a:lstStyle>
            <a:defPPr>
              <a:defRPr lang="pl-PL"/>
            </a:defPPr>
          </a:lstStyle>
          <a:p>
            <a:pPr rtl="0"/>
            <a:r>
              <a:rPr lang="en-US" dirty="0"/>
              <a:t>Implementing metrics</a:t>
            </a:r>
            <a:endParaRPr lang="pl-PL" b="1" dirty="0"/>
          </a:p>
        </p:txBody>
      </p:sp>
      <p:sp>
        <p:nvSpPr>
          <p:cNvPr id="11" name="Numer slajdu — symbol zastępczy 7">
            <a:extLst>
              <a:ext uri="{FF2B5EF4-FFF2-40B4-BE49-F238E27FC236}">
                <a16:creationId xmlns:a16="http://schemas.microsoft.com/office/drawing/2014/main" id="{54A42E1B-74AA-3706-CDAA-0E21DFAAF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fld id="{FE024F78-56A6-7740-B68D-8D4D026EDF3F}" type="slidenum">
              <a:rPr lang="pl-PL" smtClean="0"/>
              <a:pPr rtl="0"/>
              <a:t>6</a:t>
            </a:fld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A750B89-611F-3C0C-249C-8B88C1FB0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76" y="1690688"/>
            <a:ext cx="3956925" cy="2363351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E36A2C64-B917-C2DD-3C1C-70AEA7A71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077" y="1690688"/>
            <a:ext cx="7093650" cy="463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033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D60BE-BAA9-12F5-2AE8-CFDD5B7F8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>
            <a:extLst>
              <a:ext uri="{FF2B5EF4-FFF2-40B4-BE49-F238E27FC236}">
                <a16:creationId xmlns:a16="http://schemas.microsoft.com/office/drawing/2014/main" id="{37597384-9A26-9084-2E64-7A6B569CE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 anchor="ctr">
            <a:normAutofit/>
          </a:bodyPr>
          <a:lstStyle>
            <a:defPPr>
              <a:defRPr lang="pl-PL"/>
            </a:defPPr>
          </a:lstStyle>
          <a:p>
            <a:pPr rtl="0"/>
            <a:r>
              <a:rPr lang="en-US" dirty="0"/>
              <a:t>Results for every method</a:t>
            </a:r>
            <a:endParaRPr lang="pl-PL" b="1" dirty="0"/>
          </a:p>
        </p:txBody>
      </p:sp>
      <p:sp>
        <p:nvSpPr>
          <p:cNvPr id="11" name="Numer slajdu — symbol zastępczy 7">
            <a:extLst>
              <a:ext uri="{FF2B5EF4-FFF2-40B4-BE49-F238E27FC236}">
                <a16:creationId xmlns:a16="http://schemas.microsoft.com/office/drawing/2014/main" id="{1EA99112-9B09-AB1F-FC94-98EFC0A8D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fld id="{FE024F78-56A6-7740-B68D-8D4D026EDF3F}" type="slidenum">
              <a:rPr lang="pl-PL" smtClean="0"/>
              <a:pPr rtl="0"/>
              <a:t>7</a:t>
            </a:fld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0A8B37E-0C89-5373-1FB3-AB173F9EF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300" y="1874042"/>
            <a:ext cx="5058481" cy="21624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251AB16B-D58E-6E16-DAD0-B84EB315D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475" y="1874042"/>
            <a:ext cx="2724530" cy="1790950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1929AAC8-9A99-5CCB-811C-298FD4D69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475" y="4435248"/>
            <a:ext cx="3458058" cy="1790950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9B56A431-3AF3-2584-E2C8-02300003C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6674" y="4511459"/>
            <a:ext cx="3600953" cy="1714739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C1591C0E-8828-1888-5522-D9106C9634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6204" y="4435248"/>
            <a:ext cx="3553321" cy="1781424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F5DC0861-39EC-C146-40F9-7EDD9D6633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2732" y="1874042"/>
            <a:ext cx="2276793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16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207D9-A3B3-3423-B850-2A3C0892A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>
            <a:extLst>
              <a:ext uri="{FF2B5EF4-FFF2-40B4-BE49-F238E27FC236}">
                <a16:creationId xmlns:a16="http://schemas.microsoft.com/office/drawing/2014/main" id="{4C72FDDC-B551-FA0E-9803-69D27A43C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 anchor="ctr">
            <a:normAutofit/>
          </a:bodyPr>
          <a:lstStyle>
            <a:defPPr>
              <a:defRPr lang="pl-PL"/>
            </a:defPPr>
          </a:lstStyle>
          <a:p>
            <a:pPr rtl="0"/>
            <a:r>
              <a:rPr lang="en-US" dirty="0"/>
              <a:t>All results in a table</a:t>
            </a:r>
            <a:endParaRPr lang="pl-PL" b="1" dirty="0"/>
          </a:p>
        </p:txBody>
      </p:sp>
      <p:sp>
        <p:nvSpPr>
          <p:cNvPr id="11" name="Numer slajdu — symbol zastępczy 7">
            <a:extLst>
              <a:ext uri="{FF2B5EF4-FFF2-40B4-BE49-F238E27FC236}">
                <a16:creationId xmlns:a16="http://schemas.microsoft.com/office/drawing/2014/main" id="{164EF69B-27A5-2090-A1D6-DD4BC8C67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fld id="{FE024F78-56A6-7740-B68D-8D4D026EDF3F}" type="slidenum">
              <a:rPr lang="pl-PL" smtClean="0"/>
              <a:pPr rtl="0"/>
              <a:t>8</a:t>
            </a:fld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72081ED-A96E-50EB-B6C4-1BACC9807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085" y="2350297"/>
            <a:ext cx="9465830" cy="2157406"/>
          </a:xfrm>
          <a:prstGeom prst="rect">
            <a:avLst/>
          </a:prstGeom>
        </p:spPr>
      </p:pic>
      <p:sp>
        <p:nvSpPr>
          <p:cNvPr id="10" name="Tekst — symbol zastępczy 2">
            <a:extLst>
              <a:ext uri="{FF2B5EF4-FFF2-40B4-BE49-F238E27FC236}">
                <a16:creationId xmlns:a16="http://schemas.microsoft.com/office/drawing/2014/main" id="{93FF8E47-A2B1-C5C0-D5E1-5AA439FC8F1E}"/>
              </a:ext>
            </a:extLst>
          </p:cNvPr>
          <p:cNvSpPr txBox="1">
            <a:spLocks/>
          </p:cNvSpPr>
          <p:nvPr/>
        </p:nvSpPr>
        <p:spPr>
          <a:xfrm>
            <a:off x="3377732" y="5066471"/>
            <a:ext cx="5458838" cy="719847"/>
          </a:xfrm>
          <a:prstGeom prst="rect">
            <a:avLst/>
          </a:prstGeom>
        </p:spPr>
        <p:txBody>
          <a:bodyPr rtlCol="0"/>
          <a:lstStyle>
            <a:defPPr>
              <a:defRPr lang="pl-PL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l-PL"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l-PL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l-PL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l-PL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l-PL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+mn-lt"/>
              </a:rPr>
              <a:t>With bold values, we highlighted the most desired values</a:t>
            </a:r>
          </a:p>
        </p:txBody>
      </p:sp>
    </p:spTree>
    <p:extLst>
      <p:ext uri="{BB962C8B-B14F-4D97-AF65-F5344CB8AC3E}">
        <p14:creationId xmlns:p14="http://schemas.microsoft.com/office/powerpoint/2010/main" val="267941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14288-FA73-045D-A542-56FF9012B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>
            <a:extLst>
              <a:ext uri="{FF2B5EF4-FFF2-40B4-BE49-F238E27FC236}">
                <a16:creationId xmlns:a16="http://schemas.microsoft.com/office/drawing/2014/main" id="{C5150B10-0747-F481-844A-E161E79FD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 anchor="ctr">
            <a:normAutofit/>
          </a:bodyPr>
          <a:lstStyle>
            <a:defPPr>
              <a:defRPr lang="pl-PL"/>
            </a:defPPr>
          </a:lstStyle>
          <a:p>
            <a:pPr rtl="0"/>
            <a:r>
              <a:rPr lang="en-US" dirty="0"/>
              <a:t>Analysis by each method</a:t>
            </a:r>
            <a:endParaRPr lang="pl-PL" b="1" dirty="0"/>
          </a:p>
        </p:txBody>
      </p:sp>
      <p:sp>
        <p:nvSpPr>
          <p:cNvPr id="11" name="Numer slajdu — symbol zastępczy 7">
            <a:extLst>
              <a:ext uri="{FF2B5EF4-FFF2-40B4-BE49-F238E27FC236}">
                <a16:creationId xmlns:a16="http://schemas.microsoft.com/office/drawing/2014/main" id="{C8C83E7D-A5C4-CA38-14DE-EA149D371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fld id="{FE024F78-56A6-7740-B68D-8D4D026EDF3F}" type="slidenum">
              <a:rPr lang="pl-PL" smtClean="0"/>
              <a:pPr rtl="0"/>
              <a:t>9</a:t>
            </a:fld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E431B6FA-78A5-0D1B-30E3-CD3FB2192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12" y="1415987"/>
            <a:ext cx="4163128" cy="1660368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4DB6D06D-5BA2-2A72-62B0-84F4AB255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940" y="1415988"/>
            <a:ext cx="5645250" cy="1660367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3CF28BE6-F4FC-7A1A-C57B-060696C379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810" y="3265533"/>
            <a:ext cx="4000949" cy="1738389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2BDBD1DF-A093-AE0C-06F9-F457038947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9994" y="3270164"/>
            <a:ext cx="6345196" cy="1733758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2FE3C342-1D69-1113-BF5B-AAB47FEB77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8936" y="5165066"/>
            <a:ext cx="3842008" cy="157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09835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774608_TF11936837_Win32" id="{E2199BD8-BCBC-4116-874E-CD160B66CA5C}" vid="{BAB6A2D4-46BD-4A69-9BC7-67A5C3F2F162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Prezentacja wyników badań naukowych</Template>
  <TotalTime>416</TotalTime>
  <Words>540</Words>
  <Application>Microsoft Office PowerPoint</Application>
  <PresentationFormat>Panoramiczny</PresentationFormat>
  <Paragraphs>90</Paragraphs>
  <Slides>17</Slides>
  <Notes>16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17</vt:i4>
      </vt:variant>
    </vt:vector>
  </HeadingPairs>
  <TitlesOfParts>
    <vt:vector size="25" baseType="lpstr">
      <vt:lpstr>Arial</vt:lpstr>
      <vt:lpstr>Arial Nova</vt:lpstr>
      <vt:lpstr>Biome</vt:lpstr>
      <vt:lpstr>Biome Light</vt:lpstr>
      <vt:lpstr>Calibri</vt:lpstr>
      <vt:lpstr>Segoe UI</vt:lpstr>
      <vt:lpstr>Segoe UI Historic</vt:lpstr>
      <vt:lpstr>Motyw pakietu Office</vt:lpstr>
      <vt:lpstr>Classification</vt:lpstr>
      <vt:lpstr>Problem</vt:lpstr>
      <vt:lpstr>Our dataset</vt:lpstr>
      <vt:lpstr>Creation of data</vt:lpstr>
      <vt:lpstr>Used metrics</vt:lpstr>
      <vt:lpstr>Implementing metrics</vt:lpstr>
      <vt:lpstr>Results for every method</vt:lpstr>
      <vt:lpstr>All results in a table</vt:lpstr>
      <vt:lpstr>Analysis by each method</vt:lpstr>
      <vt:lpstr>Analysis by performance</vt:lpstr>
      <vt:lpstr>Analysis by performance - cont.</vt:lpstr>
      <vt:lpstr>Graph – FN against FP</vt:lpstr>
      <vt:lpstr>Graph – PR against RC</vt:lpstr>
      <vt:lpstr>Graph – ACC against Fm</vt:lpstr>
      <vt:lpstr>Conclusions</vt:lpstr>
      <vt:lpstr>Used sources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Tomasz Janeczko</dc:creator>
  <cp:lastModifiedBy>Tomasz Janeczko</cp:lastModifiedBy>
  <cp:revision>17</cp:revision>
  <dcterms:created xsi:type="dcterms:W3CDTF">2024-10-20T11:56:31Z</dcterms:created>
  <dcterms:modified xsi:type="dcterms:W3CDTF">2024-11-09T02:08:54Z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